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82" r:id="rId4"/>
    <p:sldId id="286" r:id="rId5"/>
    <p:sldId id="283" r:id="rId6"/>
    <p:sldId id="290" r:id="rId7"/>
    <p:sldId id="288" r:id="rId8"/>
    <p:sldId id="291" r:id="rId9"/>
    <p:sldId id="280" r:id="rId10"/>
    <p:sldId id="274" r:id="rId11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2D"/>
    <a:srgbClr val="690723"/>
    <a:srgbClr val="7D0606"/>
    <a:srgbClr val="990033"/>
    <a:srgbClr val="8F193B"/>
    <a:srgbClr val="970703"/>
    <a:srgbClr val="8F252D"/>
    <a:srgbClr val="631F65"/>
    <a:srgbClr val="520402"/>
    <a:srgbClr val="6E05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4" autoAdjust="0"/>
    <p:restoredTop sz="94660"/>
  </p:normalViewPr>
  <p:slideViewPr>
    <p:cSldViewPr snapToGrid="0">
      <p:cViewPr>
        <p:scale>
          <a:sx n="80" d="100"/>
          <a:sy n="80" d="100"/>
        </p:scale>
        <p:origin x="-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17944167366047"/>
          <c:y val="0.14902280641214669"/>
          <c:w val="0.86418311763982658"/>
          <c:h val="0.77086043302574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MES!$B$9</c:f>
              <c:strCache>
                <c:ptCount val="1"/>
                <c:pt idx="0">
                  <c:v>Cuenta de 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MES!$A$10:$A$12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MES!$B$10:$B$12</c:f>
              <c:numCache>
                <c:formatCode>General</c:formatCode>
                <c:ptCount val="3"/>
                <c:pt idx="0">
                  <c:v>87</c:v>
                </c:pt>
                <c:pt idx="1">
                  <c:v>39</c:v>
                </c:pt>
                <c:pt idx="2">
                  <c:v>34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24A2-4D2D-9A52-756D780BBB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398808"/>
        <c:axId val="309941408"/>
        <c:extLst xmlns:c16r2="http://schemas.microsoft.com/office/drawing/2015/06/chart"/>
      </c:barChart>
      <c:catAx>
        <c:axId val="19839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309941408"/>
        <c:crosses val="autoZero"/>
        <c:auto val="1"/>
        <c:lblAlgn val="ctr"/>
        <c:lblOffset val="100"/>
        <c:noMultiLvlLbl val="0"/>
      </c:catAx>
      <c:valAx>
        <c:axId val="309941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198398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kern="1200" spc="0" baseline="0">
          <a:solidFill>
            <a:schemeClr val="tx1">
              <a:lumMod val="85000"/>
              <a:lumOff val="15000"/>
            </a:schemeClr>
          </a:solidFill>
          <a:latin typeface="Montserrat" panose="00000500000000000000" pitchFamily="50" charset="0"/>
        </a:defRPr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580666872090157E-2"/>
          <c:y val="5.4671477205546978E-2"/>
          <c:w val="0.9102514718775867"/>
          <c:h val="0.4888561886086875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OCTUBRE!$B$62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OCTUBRE!$A$63:$A$89</c:f>
              <c:strCache>
                <c:ptCount val="27"/>
                <c:pt idx="0">
                  <c:v>MUNICIPIO DE SOLIDARIDAD</c:v>
                </c:pt>
                <c:pt idx="1">
                  <c:v>MUNICIPIO DE BENITO JUÁREZ</c:v>
                </c:pt>
                <c:pt idx="2">
                  <c:v>MUNICIPIO DE BACALAR</c:v>
                </c:pt>
                <c:pt idx="3">
                  <c:v>PODER LEGISLATIVO</c:v>
                </c:pt>
                <c:pt idx="4">
                  <c:v>INSTITUTO DE ACCESO A LA INFORMACIÓN Y PROTECCIÓN DE DATOS PERSONALES DE QUINTANA ROO</c:v>
                </c:pt>
                <c:pt idx="5">
                  <c:v>JURISDICCIÓN SANITARIA 1</c:v>
                </c:pt>
                <c:pt idx="6">
                  <c:v>SECRETARÍA DE FINANZAS Y PLANEACIÓN</c:v>
                </c:pt>
                <c:pt idx="7">
                  <c:v>FISCALÍA GENERAL DEL ESTADO</c:v>
                </c:pt>
                <c:pt idx="8">
                  <c:v>MUNICIPIO DE FELIPE CARRILLO PUERTO</c:v>
                </c:pt>
                <c:pt idx="9">
                  <c:v>MUNICIPIO DE TULUM</c:v>
                </c:pt>
                <c:pt idx="10">
                  <c:v>PODER JUDICIAL</c:v>
                </c:pt>
                <c:pt idx="11">
                  <c:v>SERVICIOS ESTATALES DE SALUD</c:v>
                </c:pt>
                <c:pt idx="12">
                  <c:v>ADMINISTRACIÓN PORTUARIA INTEGRAL DE QUINTANA ROO, S.A. DE C.V.</c:v>
                </c:pt>
                <c:pt idx="13">
                  <c:v>FISCALÍA ESPECIALIZADA EN COMBATE A LA CORRUPCIÓN DEL ESTADO DE QUINTANA ROO</c:v>
                </c:pt>
                <c:pt idx="14">
                  <c:v>JURISDICCIÓN SANITARIA 2</c:v>
                </c:pt>
                <c:pt idx="15">
                  <c:v>JURISDICCIÓN SANITARIA 3</c:v>
                </c:pt>
                <c:pt idx="16">
                  <c:v>MUNICIPIO DE COZUMEL</c:v>
                </c:pt>
                <c:pt idx="17">
                  <c:v>MUNICIPIO DE ISLA MUJERES</c:v>
                </c:pt>
                <c:pt idx="18">
                  <c:v>MUNICIPIO DE LÁZARO CÁRDENAS</c:v>
                </c:pt>
                <c:pt idx="19">
                  <c:v>MUNICIPIO DE OTHÓN P. BLANCO</c:v>
                </c:pt>
                <c:pt idx="20">
                  <c:v>PARTIDO ACCIÓN NACIONAL</c:v>
                </c:pt>
                <c:pt idx="21">
                  <c:v>SECRETARÍA DE EDUCACIÓN</c:v>
                </c:pt>
                <c:pt idx="22">
                  <c:v>SECRETARÍA DE GOBIERNO</c:v>
                </c:pt>
                <c:pt idx="23">
                  <c:v>SECRETARÍA DE TURISMO</c:v>
                </c:pt>
                <c:pt idx="24">
                  <c:v>SECRETARIADO EJECUTIVO DEL SISTEMA ESTATAL DE SEGURIDAD PÚBLICA DEL ESTADO DE QUINTANA ROO</c:v>
                </c:pt>
                <c:pt idx="25">
                  <c:v>SERVICIO DE ADMINISTRACIÓN TRIBUTARIA DEL ESTADO DE QUINTANA ROO</c:v>
                </c:pt>
                <c:pt idx="26">
                  <c:v>UNIVERSIDAD TECNOLÓGICA DE LA RIVIERA MAYA</c:v>
                </c:pt>
              </c:strCache>
            </c:strRef>
          </c:cat>
          <c:val>
            <c:numRef>
              <c:f>OCTUBRE!$B$63:$B$89</c:f>
              <c:numCache>
                <c:formatCode>General</c:formatCode>
                <c:ptCount val="27"/>
                <c:pt idx="0">
                  <c:v>31</c:v>
                </c:pt>
                <c:pt idx="1">
                  <c:v>14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24A2-4D2D-9A52-756D780BBB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8583488"/>
        <c:axId val="368579568"/>
        <c:extLst xmlns:c16r2="http://schemas.microsoft.com/office/drawing/2015/06/chart"/>
      </c:barChart>
      <c:catAx>
        <c:axId val="36858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65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368579568"/>
        <c:crosses val="autoZero"/>
        <c:auto val="1"/>
        <c:lblAlgn val="ctr"/>
        <c:lblOffset val="100"/>
        <c:noMultiLvlLbl val="0"/>
      </c:catAx>
      <c:valAx>
        <c:axId val="368579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36858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kern="1200" spc="0" baseline="0">
          <a:solidFill>
            <a:schemeClr val="tx1">
              <a:lumMod val="85000"/>
              <a:lumOff val="15000"/>
            </a:schemeClr>
          </a:solidFill>
          <a:latin typeface="Montserrat" panose="00000500000000000000" pitchFamily="50" charset="0"/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323237247088723E-2"/>
          <c:y val="8.0554235206272515E-2"/>
          <c:w val="0.86418311763982658"/>
          <c:h val="0.26225378980179187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NOVIEMBRE!$B$46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NOVIEMBRE!$A$47:$A$66</c:f>
              <c:strCache>
                <c:ptCount val="20"/>
                <c:pt idx="0">
                  <c:v>MUNICIPIO DE SOLIDARIDAD</c:v>
                </c:pt>
                <c:pt idx="1">
                  <c:v>MUNICIPIO DE BENITO JUÁREZ</c:v>
                </c:pt>
                <c:pt idx="2">
                  <c:v>MUNICIPIO DE OTHÓN P. BLANCO</c:v>
                </c:pt>
                <c:pt idx="3">
                  <c:v>MUNICIPIO DE PUERTO MORELOS</c:v>
                </c:pt>
                <c:pt idx="4">
                  <c:v>COMISIÓN PARA LA JUVENTUD Y EL DEPORTE  DE QUINTANA ROO </c:v>
                </c:pt>
                <c:pt idx="5">
                  <c:v>PODER JUDICIAL</c:v>
                </c:pt>
                <c:pt idx="6">
                  <c:v>SECRETARÍA DE SEGURIDAD CIUDADANA</c:v>
                </c:pt>
                <c:pt idx="7">
                  <c:v>SISTEMA PARA EL DESARROLLO INTEGRAL DE LA FAMILIA</c:v>
                </c:pt>
                <c:pt idx="8">
                  <c:v>UNIDADES DE ASESORÍA,APOYO TÉCNICO,JURÍDICO Y DE COORDINACIÓN ADSCRITAS AL GOBERNADOR DEL ESTADO(COORD. DEL GABINETE DE SEGURIDAD Y JUSTICIA;COORD. GRAL. DE ASESORES;OFICINA DEL GOBERNADOR;SRÍA. PARTICULAR DEL GOBERNADOR;COORD. ADTVA. DEL GOBERNADOR)</c:v>
                </c:pt>
                <c:pt idx="9">
                  <c:v>FISCALÍA ESPECIALIZADA EN COMBATE A LA CORRUPCIÓN DEL ESTADO DE QUINTANA ROO</c:v>
                </c:pt>
                <c:pt idx="10">
                  <c:v>FISCALÍA GENERAL DEL ESTADO</c:v>
                </c:pt>
                <c:pt idx="11">
                  <c:v>INSTITUTO ELECTORAL DE QUINTANA ROO</c:v>
                </c:pt>
                <c:pt idx="12">
                  <c:v>MUNICIPIO DE COZUMEL</c:v>
                </c:pt>
                <c:pt idx="13">
                  <c:v>MUNICIPIO DE ISLA MUJERES</c:v>
                </c:pt>
                <c:pt idx="14">
                  <c:v>MUNICIPIO DE JOSÉ MARÍA MORELOS</c:v>
                </c:pt>
                <c:pt idx="15">
                  <c:v>MUNICIPIO DE TULUM</c:v>
                </c:pt>
                <c:pt idx="16">
                  <c:v>PODER LEGISLATIVO</c:v>
                </c:pt>
                <c:pt idx="17">
                  <c:v>SERVICIOS ESTATALES DE SALUD</c:v>
                </c:pt>
                <c:pt idx="18">
                  <c:v>UNIVERSIDAD AUTÓNOMA DEL ESTADO DE QUINTANA ROO</c:v>
                </c:pt>
                <c:pt idx="19">
                  <c:v>UNIVERSIDAD DEL CARIBE</c:v>
                </c:pt>
              </c:strCache>
            </c:strRef>
          </c:cat>
          <c:val>
            <c:numRef>
              <c:f>NOVIEMBRE!$B$47:$B$66</c:f>
              <c:numCache>
                <c:formatCode>General</c:formatCode>
                <c:ptCount val="20"/>
                <c:pt idx="0">
                  <c:v>9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24A2-4D2D-9A52-756D780BBB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2120152"/>
        <c:axId val="364126152"/>
        <c:extLst xmlns:c16r2="http://schemas.microsoft.com/office/drawing/2015/06/chart"/>
      </c:barChart>
      <c:catAx>
        <c:axId val="32212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364126152"/>
        <c:crosses val="autoZero"/>
        <c:auto val="1"/>
        <c:lblAlgn val="ctr"/>
        <c:lblOffset val="100"/>
        <c:noMultiLvlLbl val="0"/>
      </c:catAx>
      <c:valAx>
        <c:axId val="364126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322120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kern="1200" spc="0" baseline="0">
          <a:solidFill>
            <a:schemeClr val="tx1">
              <a:lumMod val="85000"/>
              <a:lumOff val="15000"/>
            </a:schemeClr>
          </a:solidFill>
          <a:latin typeface="Montserrat" panose="00000500000000000000" pitchFamily="50" charset="0"/>
        </a:defRPr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52750534248861"/>
          <c:y val="5.0766223816136331E-2"/>
          <c:w val="0.86418311763982658"/>
          <c:h val="0.338531753979001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DICIEMBRE!$B$23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DICIEMBRE!$A$24:$A$38</c:f>
              <c:strCache>
                <c:ptCount val="15"/>
                <c:pt idx="0">
                  <c:v>MUNICIPIO DE SOLIDARIDAD</c:v>
                </c:pt>
                <c:pt idx="1">
                  <c:v>FISCALÍA GENERAL DEL ESTADO</c:v>
                </c:pt>
                <c:pt idx="2">
                  <c:v>MUNICIPIO DE BENITO JUÁREZ</c:v>
                </c:pt>
                <c:pt idx="3">
                  <c:v>SECRETARÍA DE ECOLOGÍA Y MEDIO AMBIENTE</c:v>
                </c:pt>
                <c:pt idx="4">
                  <c:v>MUNICIPIO DE BACALAR</c:v>
                </c:pt>
                <c:pt idx="5">
                  <c:v>MUNICIPIO DE LÁZARO CÁRDENAS</c:v>
                </c:pt>
                <c:pt idx="6">
                  <c:v>MUNICIPIO DE OTHÓN P. BLANCO</c:v>
                </c:pt>
                <c:pt idx="7">
                  <c:v>SECRETARÍA DE FINANZAS Y PLANEACIÓN</c:v>
                </c:pt>
                <c:pt idx="8">
                  <c:v>AGENCIA DE PROYECTOS ESTRATÉGICOS DEL ESTADO DE QUINTANA ROO</c:v>
                </c:pt>
                <c:pt idx="9">
                  <c:v>COLEGIO DE BACHILLERES DEL ESTADO DE QUINTANA ROO</c:v>
                </c:pt>
                <c:pt idx="10">
                  <c:v>COMISIÓN EJECUTIVA DE ATENCIÓN A VÍCTIMAS DEL ESTADO DE QUINTANA ROO</c:v>
                </c:pt>
                <c:pt idx="11">
                  <c:v>MUNICIPIO DE COZUMEL</c:v>
                </c:pt>
                <c:pt idx="12">
                  <c:v>UNIVERSIDAD AUTÓNOMA DEL ESTADO DE QUINTANA ROO</c:v>
                </c:pt>
                <c:pt idx="13">
                  <c:v>UNIVERSIDAD INTERCULTURAL MAYA DE QUINTANA ROO</c:v>
                </c:pt>
                <c:pt idx="14">
                  <c:v>VIP SERVICIOS AÉREOS EJECUTIVOS S.A. DE C.V.</c:v>
                </c:pt>
              </c:strCache>
            </c:strRef>
          </c:cat>
          <c:val>
            <c:numRef>
              <c:f>DICIEMBRE!$B$24:$B$38</c:f>
              <c:numCache>
                <c:formatCode>General</c:formatCode>
                <c:ptCount val="15"/>
                <c:pt idx="0">
                  <c:v>8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24A2-4D2D-9A52-756D780BBB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4127328"/>
        <c:axId val="322118976"/>
        <c:extLst xmlns:c16r2="http://schemas.microsoft.com/office/drawing/2015/06/chart"/>
      </c:barChart>
      <c:catAx>
        <c:axId val="36412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322118976"/>
        <c:crosses val="autoZero"/>
        <c:auto val="1"/>
        <c:lblAlgn val="ctr"/>
        <c:lblOffset val="100"/>
        <c:noMultiLvlLbl val="0"/>
      </c:catAx>
      <c:valAx>
        <c:axId val="322118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36412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kern="1200" spc="0" baseline="0">
          <a:solidFill>
            <a:schemeClr val="tx1">
              <a:lumMod val="85000"/>
              <a:lumOff val="15000"/>
            </a:schemeClr>
          </a:solidFill>
          <a:latin typeface="Montserrat" panose="00000500000000000000" pitchFamily="50" charset="0"/>
        </a:defRPr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17944167366047"/>
          <c:y val="0.14902280641214669"/>
          <c:w val="0.86418311763982658"/>
          <c:h val="0.770860433025741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Hoja7!$B$49</c:f>
              <c:strCache>
                <c:ptCount val="1"/>
                <c:pt idx="0">
                  <c:v>Cuenta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spc="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tserrat" panose="00000500000000000000" pitchFamily="50" charset="0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Hoja7!$A$50:$A$52</c:f>
              <c:strCache>
                <c:ptCount val="3"/>
                <c:pt idx="0">
                  <c:v>MUNICIPIO DE SOLIDARIDAD</c:v>
                </c:pt>
                <c:pt idx="1">
                  <c:v>MUNICIPIO DE BENITO JUÁREZ</c:v>
                </c:pt>
                <c:pt idx="2">
                  <c:v>FISCALÍA GENERAL DEL ESTADO</c:v>
                </c:pt>
              </c:strCache>
            </c:strRef>
          </c:cat>
          <c:val>
            <c:numRef>
              <c:f>Hoja7!$B$50:$B$52</c:f>
              <c:numCache>
                <c:formatCode>General</c:formatCode>
                <c:ptCount val="3"/>
                <c:pt idx="0">
                  <c:v>48</c:v>
                </c:pt>
                <c:pt idx="1">
                  <c:v>20</c:v>
                </c:pt>
                <c:pt idx="2">
                  <c:v>8</c:v>
                </c:pt>
              </c:numCache>
            </c:numRef>
          </c:val>
          <c:extLst xmlns:c16r2="http://schemas.microsoft.com/office/drawing/2015/06/chart" xmlns:c15="http://schemas.microsoft.com/office/drawing/2012/chart">
            <c:ext xmlns:c16="http://schemas.microsoft.com/office/drawing/2014/chart" uri="{C3380CC4-5D6E-409C-BE32-E72D297353CC}">
              <c16:uniqueId val="{00000003-24A2-4D2D-9A52-756D780BBB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5203128"/>
        <c:axId val="315201952"/>
        <c:extLst xmlns:c16r2="http://schemas.microsoft.com/office/drawing/2015/06/chart"/>
      </c:barChart>
      <c:catAx>
        <c:axId val="315203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315201952"/>
        <c:crosses val="autoZero"/>
        <c:auto val="1"/>
        <c:lblAlgn val="ctr"/>
        <c:lblOffset val="100"/>
        <c:noMultiLvlLbl val="0"/>
      </c:catAx>
      <c:valAx>
        <c:axId val="315201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  <a:ea typeface="+mn-ea"/>
                <a:cs typeface="+mn-cs"/>
              </a:defRPr>
            </a:pPr>
            <a:endParaRPr lang="es-MX"/>
          </a:p>
        </c:txPr>
        <c:crossAx val="31520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kern="1200" spc="0" baseline="0">
          <a:solidFill>
            <a:schemeClr val="tx1">
              <a:lumMod val="85000"/>
              <a:lumOff val="15000"/>
            </a:schemeClr>
          </a:solidFill>
          <a:latin typeface="Montserrat" panose="00000500000000000000" pitchFamily="50" charset="0"/>
        </a:defRPr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0529EB0C-219D-4C29-A155-9892484BA3E7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3A2FFD64-39C6-455A-8944-E39AFFF7CE9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283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77F3EF95-0140-4BAE-9F71-2E47622F272B}" type="datetimeFigureOut">
              <a:rPr lang="es-ES" smtClean="0"/>
              <a:pPr/>
              <a:t>31/01/2024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C64CE1AE-1F68-4BB6-8755-D59F8B9B39A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2385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1235075"/>
            <a:ext cx="5918200" cy="33305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E1AE-1F68-4BB6-8755-D59F8B9B39A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43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Av. Othón P. Blanco entre Cozumel y Josefa Ortiz de Domínguez No. 66, Col. Barrio Bravo </a:t>
            </a:r>
            <a:r>
              <a:rPr lang="en-US"/>
              <a:t>Tel: (983)8323561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67768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0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73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94003" y="5667749"/>
            <a:ext cx="1109772" cy="10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3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6" y="1792226"/>
            <a:ext cx="990599" cy="304799"/>
          </a:xfrm>
          <a:prstGeom prst="rect">
            <a:avLst/>
          </a:prstGeo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2423A6D-861C-4610-AE75-1083430DDAA6}" type="datetime1">
              <a:rPr lang="es-MX" smtClean="0"/>
              <a:pPr/>
              <a:t>31/01/2024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7" y="3227834"/>
            <a:ext cx="3859795" cy="304801"/>
          </a:xfrm>
        </p:spPr>
        <p:txBody>
          <a:bodyPr/>
          <a:lstStyle>
            <a:lvl1pPr algn="l">
              <a:defRPr b="0" i="0">
                <a:solidFill>
                  <a:schemeClr val="bg2">
                    <a:lumMod val="10000"/>
                    <a:alpha val="60000"/>
                  </a:schemeClr>
                </a:solidFill>
              </a:defRPr>
            </a:lvl1pPr>
          </a:lstStyle>
          <a:p>
            <a:r>
              <a:rPr lang="en-US"/>
              <a:t>Av. Othón P. Blanco entre Cozumel y Josefa Ortiz de Domínguez No. 66 Tel: (983)8323561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2" y="295731"/>
            <a:ext cx="838199" cy="767687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1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70652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4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Av. Othón P. Blanco entre Cozumel y Josefa Ortiz de Domínguez No. 66, Col. Barrio Bravo </a:t>
            </a:r>
            <a:r>
              <a:rPr lang="en-US"/>
              <a:t>Tel: (983)8323561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5761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3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02" y="208766"/>
            <a:ext cx="1502679" cy="84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595" y="5603807"/>
            <a:ext cx="1171575" cy="105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072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9" name="Imagen 1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165" y="5599644"/>
            <a:ext cx="1171575" cy="105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82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8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9" name="Imagen 1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165" y="5599644"/>
            <a:ext cx="1171575" cy="1057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530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576F-510B-4C9C-9DAF-93631F01B3B7}" type="datetimeFigureOut">
              <a:rPr lang="es-MX" smtClean="0"/>
              <a:t>31/01/2024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Av. Othón P. Blanco entre Cozumel y Josefa Ortiz de Domínguez No. 66, Col. Barrio Bravo </a:t>
            </a:r>
            <a:r>
              <a:rPr lang="en-US"/>
              <a:t>Tel: (983)8323561</a:t>
            </a:r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52694"/>
            <a:ext cx="12192000" cy="6858000"/>
            <a:chOff x="0" y="0"/>
            <a:chExt cx="12192000" cy="6858000"/>
          </a:xfrm>
        </p:grpSpPr>
        <p:sp>
          <p:nvSpPr>
            <p:cNvPr id="8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5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780712" y="5809332"/>
            <a:ext cx="117053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4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4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888642" y="1108743"/>
            <a:ext cx="9420225" cy="2579687"/>
          </a:xfrm>
        </p:spPr>
        <p:txBody>
          <a:bodyPr/>
          <a:lstStyle/>
          <a:p>
            <a:pPr algn="ctr">
              <a:defRPr/>
            </a:pP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COORDINACIÓN JURÍDICA Y DE 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PROTECCIÓN DE 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DATOS PERSONALES </a:t>
            </a:r>
            <a:b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CUARTO INFORME 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TRIMESTRAL DEL AÑO 2023.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818711" y="5437632"/>
            <a:ext cx="412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Instituto de Acceso a la Información y Protección de Datos Personales de Quintana Roo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10026458" y="4791182"/>
            <a:ext cx="0" cy="19860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310" y="5002307"/>
            <a:ext cx="1958496" cy="17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2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>
          <a:xfrm>
            <a:off x="6409818" y="4270808"/>
            <a:ext cx="5653394" cy="2085542"/>
          </a:xfrm>
        </p:spPr>
        <p:txBody>
          <a:bodyPr>
            <a:normAutofit/>
          </a:bodyPr>
          <a:lstStyle/>
          <a:p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Av. Othón P. Blanco entre Cozumel y Josefa Ortiz de Domínguez No. 66 </a:t>
            </a:r>
          </a:p>
          <a:p>
            <a:endParaRPr lang="es-MX" sz="18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col. Barrio bravo, C.P. 77098</a:t>
            </a:r>
          </a:p>
          <a:p>
            <a:endParaRPr lang="es-MX" sz="1800" b="1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1800" b="1" cap="none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Tel: 01(983)8323561 | www.idaipqroo.org.mx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97" y="1987252"/>
            <a:ext cx="2973576" cy="2665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358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85048" y="679574"/>
            <a:ext cx="8531320" cy="29624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0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El </a:t>
            </a:r>
            <a:r>
              <a:rPr lang="es-MX" sz="2000" dirty="0" smtClean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cuarto trimestre</a:t>
            </a:r>
            <a:r>
              <a:rPr lang="es-MX" sz="2000" dirty="0" smtClean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, </a:t>
            </a:r>
            <a:r>
              <a:rPr lang="es-MX" sz="20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comprende los meses de, </a:t>
            </a:r>
            <a:r>
              <a:rPr lang="es-MX" sz="2000" dirty="0" smtClean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octubre, noviembre y diciembre</a:t>
            </a:r>
            <a:r>
              <a:rPr lang="es-MX" sz="2000" dirty="0" smtClean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; </a:t>
            </a:r>
            <a:r>
              <a:rPr lang="es-MX" sz="20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periodo en el cual se recibieron un total de </a:t>
            </a:r>
            <a:r>
              <a:rPr lang="es-MX" sz="2000" dirty="0" smtClean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160 </a:t>
            </a:r>
            <a:r>
              <a:rPr lang="es-MX" sz="2000" dirty="0" smtClean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Recursos </a:t>
            </a:r>
            <a:r>
              <a:rPr lang="es-MX" sz="2000" dirty="0">
                <a:solidFill>
                  <a:schemeClr val="bg1"/>
                </a:solidFill>
                <a:latin typeface="Montserrat" panose="00000500000000000000" pitchFamily="50" charset="0"/>
                <a:cs typeface="Arial" panose="020B0604020202020204" pitchFamily="34" charset="0"/>
              </a:rPr>
              <a:t>de Revisión en materia de Acceso a la información.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838973"/>
              </p:ext>
            </p:extLst>
          </p:nvPr>
        </p:nvGraphicFramePr>
        <p:xfrm>
          <a:off x="1854558" y="3113467"/>
          <a:ext cx="806180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34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7625" y="712817"/>
            <a:ext cx="9470571" cy="1277800"/>
          </a:xfrm>
        </p:spPr>
        <p:txBody>
          <a:bodyPr>
            <a:noAutofit/>
          </a:bodyPr>
          <a:lstStyle/>
          <a:p>
            <a:pPr algn="just"/>
            <a:r>
              <a:rPr lang="es-ES" sz="1800" dirty="0">
                <a:solidFill>
                  <a:schemeClr val="bg1"/>
                </a:solidFill>
              </a:rPr>
              <a:t>En el mes de </a:t>
            </a:r>
            <a:r>
              <a:rPr lang="es-ES" sz="1800" dirty="0" smtClean="0">
                <a:solidFill>
                  <a:schemeClr val="bg1"/>
                </a:solidFill>
              </a:rPr>
              <a:t>Octubre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>
                <a:solidFill>
                  <a:schemeClr val="bg1"/>
                </a:solidFill>
              </a:rPr>
              <a:t>se presentaron un total de </a:t>
            </a:r>
            <a:r>
              <a:rPr lang="es-ES" sz="1800" dirty="0" smtClean="0">
                <a:solidFill>
                  <a:schemeClr val="bg1"/>
                </a:solidFill>
              </a:rPr>
              <a:t>87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>
                <a:solidFill>
                  <a:schemeClr val="bg1"/>
                </a:solidFill>
              </a:rPr>
              <a:t>Recursos de Revisión. Los sujetos obligados que recibieron el mayor número de impugnaciones fueron los siguientes: </a:t>
            </a:r>
            <a:r>
              <a:rPr lang="es-ES" sz="1800" dirty="0" smtClean="0">
                <a:solidFill>
                  <a:schemeClr val="bg1"/>
                </a:solidFill>
              </a:rPr>
              <a:t>el Municipio de </a:t>
            </a:r>
            <a:r>
              <a:rPr lang="es-ES" sz="1800" dirty="0" smtClean="0">
                <a:solidFill>
                  <a:schemeClr val="bg1"/>
                </a:solidFill>
              </a:rPr>
              <a:t>Solidaridad</a:t>
            </a:r>
            <a:r>
              <a:rPr lang="es-ES" sz="1800" dirty="0" smtClean="0">
                <a:solidFill>
                  <a:schemeClr val="bg1"/>
                </a:solidFill>
              </a:rPr>
              <a:t>, </a:t>
            </a:r>
            <a:r>
              <a:rPr lang="es-ES" sz="1800" dirty="0">
                <a:solidFill>
                  <a:schemeClr val="bg1"/>
                </a:solidFill>
              </a:rPr>
              <a:t>con </a:t>
            </a:r>
            <a:r>
              <a:rPr lang="es-ES" sz="1800" dirty="0" smtClean="0">
                <a:solidFill>
                  <a:schemeClr val="bg1"/>
                </a:solidFill>
              </a:rPr>
              <a:t>31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>
                <a:solidFill>
                  <a:schemeClr val="bg1"/>
                </a:solidFill>
              </a:rPr>
              <a:t>recursos interpuestos, seguido del Municipio </a:t>
            </a:r>
            <a:r>
              <a:rPr lang="es-ES" sz="1800" dirty="0" smtClean="0">
                <a:solidFill>
                  <a:schemeClr val="bg1"/>
                </a:solidFill>
              </a:rPr>
              <a:t>de </a:t>
            </a:r>
            <a:r>
              <a:rPr lang="es-ES" sz="1800" dirty="0" smtClean="0">
                <a:solidFill>
                  <a:schemeClr val="bg1"/>
                </a:solidFill>
              </a:rPr>
              <a:t>Benito Juárez</a:t>
            </a:r>
            <a:r>
              <a:rPr lang="es-ES" sz="1800" dirty="0" smtClean="0">
                <a:solidFill>
                  <a:schemeClr val="bg1"/>
                </a:solidFill>
              </a:rPr>
              <a:t>, </a:t>
            </a:r>
            <a:r>
              <a:rPr lang="es-ES" sz="1800" dirty="0">
                <a:solidFill>
                  <a:schemeClr val="bg1"/>
                </a:solidFill>
              </a:rPr>
              <a:t>con </a:t>
            </a:r>
            <a:r>
              <a:rPr lang="es-ES" sz="1800" dirty="0" smtClean="0">
                <a:solidFill>
                  <a:schemeClr val="bg1"/>
                </a:solidFill>
              </a:rPr>
              <a:t>14 </a:t>
            </a:r>
            <a:r>
              <a:rPr lang="es-ES" sz="1800" dirty="0">
                <a:solidFill>
                  <a:schemeClr val="bg1"/>
                </a:solidFill>
              </a:rPr>
              <a:t>recursos impugnados, y en tercer lugar el Municipio de </a:t>
            </a:r>
            <a:r>
              <a:rPr lang="es-ES" sz="1800" dirty="0" smtClean="0">
                <a:solidFill>
                  <a:schemeClr val="bg1"/>
                </a:solidFill>
              </a:rPr>
              <a:t>Bacalar</a:t>
            </a:r>
            <a:r>
              <a:rPr lang="es-ES" sz="1800" dirty="0" smtClean="0">
                <a:solidFill>
                  <a:schemeClr val="bg1"/>
                </a:solidFill>
              </a:rPr>
              <a:t>, </a:t>
            </a:r>
            <a:r>
              <a:rPr lang="es-ES" sz="1800" dirty="0">
                <a:solidFill>
                  <a:schemeClr val="bg1"/>
                </a:solidFill>
              </a:rPr>
              <a:t>con </a:t>
            </a:r>
            <a:r>
              <a:rPr lang="es-ES" sz="1800" dirty="0">
                <a:solidFill>
                  <a:schemeClr val="bg1"/>
                </a:solidFill>
              </a:rPr>
              <a:t>4</a:t>
            </a:r>
            <a:r>
              <a:rPr lang="es-ES" sz="1800" dirty="0" smtClean="0">
                <a:solidFill>
                  <a:schemeClr val="bg1"/>
                </a:solidFill>
              </a:rPr>
              <a:t> </a:t>
            </a:r>
            <a:r>
              <a:rPr lang="es-ES" sz="1800" dirty="0">
                <a:solidFill>
                  <a:schemeClr val="bg1"/>
                </a:solidFill>
              </a:rPr>
              <a:t>Recursos de Revisión presentados.</a:t>
            </a:r>
            <a:endParaRPr lang="es-MX" sz="1800" dirty="0">
              <a:solidFill>
                <a:schemeClr val="bg1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879507"/>
              </p:ext>
            </p:extLst>
          </p:nvPr>
        </p:nvGraphicFramePr>
        <p:xfrm>
          <a:off x="1287624" y="2370141"/>
          <a:ext cx="9470571" cy="435133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556745"/>
                <a:gridCol w="913826"/>
              </a:tblGrid>
              <a:tr h="150046"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SUJETO OBLIGADO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8600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effectLst/>
                        </a:rPr>
                        <a:t>TOTAL</a:t>
                      </a:r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86002D"/>
                    </a:solidFill>
                  </a:tcPr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Solidaridad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Benito Juárez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Bacalar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Poder Legislativo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Instituto de Acceso a la Información y Protección de Datos Personales de Quintana Roo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Jurisdicción Sanitaria 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Secretaría de Finanzas Y Planeación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Fiscalía General del Estado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Felipe Carrillo Puerto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Tulum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Poder Judicial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Servicios Estatales de Salud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Administración Portuaria Integral de Quintana Roo, S.A. de C.V.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Fiscalía Especializada en Combate a la Corrupción del Estado de Quintana Roo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Jurisdicción Sanitaria 2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Jurisdicción Sanitaria 3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Cozumel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Isla Mujeres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Lázaro Cárdenas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Othón P. Blanco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Partido Acción Nacional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Secretaría de Educación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Secretaría de Gobierno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Secretaría de Turismo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Secretariado Ejecutivo del Sistema Estatal de Seguridad Pública del Estado de Quintana Roo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Servicio de Administración Tributaria del Estado de Quintana Roo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Universidad Tecnológica de la Riviera Maya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0046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Total general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9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87</a:t>
                      </a:r>
                      <a:endParaRPr lang="es-MX" sz="9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7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3535" y="939378"/>
            <a:ext cx="8761413" cy="706964"/>
          </a:xfrm>
        </p:spPr>
        <p:txBody>
          <a:bodyPr/>
          <a:lstStyle/>
          <a:p>
            <a:pPr algn="ctr"/>
            <a:r>
              <a:rPr lang="es-MX" dirty="0"/>
              <a:t>Gráfica del mes de </a:t>
            </a:r>
            <a:r>
              <a:rPr lang="es-MX" dirty="0" smtClean="0"/>
              <a:t>octubre</a:t>
            </a: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60871"/>
              </p:ext>
            </p:extLst>
          </p:nvPr>
        </p:nvGraphicFramePr>
        <p:xfrm>
          <a:off x="643943" y="2279561"/>
          <a:ext cx="10200067" cy="444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5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9178" y="637953"/>
            <a:ext cx="9694833" cy="1244010"/>
          </a:xfrm>
        </p:spPr>
        <p:txBody>
          <a:bodyPr>
            <a:noAutofit/>
          </a:bodyPr>
          <a:lstStyle/>
          <a:p>
            <a:pPr algn="just"/>
            <a:r>
              <a:rPr lang="es-ES" sz="1800" dirty="0"/>
              <a:t>En el mes de </a:t>
            </a:r>
            <a:r>
              <a:rPr lang="es-ES" sz="1800" dirty="0" smtClean="0"/>
              <a:t>noviembre</a:t>
            </a:r>
            <a:r>
              <a:rPr lang="es-ES" sz="1800" dirty="0" smtClean="0"/>
              <a:t> </a:t>
            </a:r>
            <a:r>
              <a:rPr lang="es-ES" sz="1800" dirty="0"/>
              <a:t>se interpusieron un total de </a:t>
            </a:r>
            <a:r>
              <a:rPr lang="es-ES" sz="1800" dirty="0" smtClean="0"/>
              <a:t>39</a:t>
            </a:r>
            <a:r>
              <a:rPr lang="es-ES" sz="1800" dirty="0" smtClean="0"/>
              <a:t> </a:t>
            </a:r>
            <a:r>
              <a:rPr lang="es-ES" sz="1800" dirty="0"/>
              <a:t>Recursos de Revisión. Los sujetos obligados más recurridos fueron</a:t>
            </a:r>
            <a:r>
              <a:rPr lang="es-ES" sz="1800" dirty="0" smtClean="0"/>
              <a:t>: el Municipio de </a:t>
            </a:r>
            <a:r>
              <a:rPr lang="es-ES" sz="1800" dirty="0" smtClean="0"/>
              <a:t>Solidaridad</a:t>
            </a:r>
            <a:r>
              <a:rPr lang="es-ES" sz="1800" dirty="0" smtClean="0"/>
              <a:t> </a:t>
            </a:r>
            <a:r>
              <a:rPr lang="es-ES" sz="1800" dirty="0"/>
              <a:t>con </a:t>
            </a:r>
            <a:r>
              <a:rPr lang="es-ES" sz="1800" dirty="0"/>
              <a:t>9</a:t>
            </a:r>
            <a:r>
              <a:rPr lang="es-ES" sz="1800" dirty="0" smtClean="0"/>
              <a:t> </a:t>
            </a:r>
            <a:r>
              <a:rPr lang="es-ES" sz="1800" dirty="0"/>
              <a:t>medios de impugnación, seguido por el Municipio de </a:t>
            </a:r>
            <a:r>
              <a:rPr lang="es-ES" sz="1800" dirty="0" smtClean="0"/>
              <a:t>Benito Juárez con 3 </a:t>
            </a:r>
            <a:r>
              <a:rPr lang="es-ES" sz="1800" dirty="0"/>
              <a:t>medios de impugnación; y en tercer lugar Municipio de </a:t>
            </a:r>
            <a:r>
              <a:rPr lang="es-ES" sz="1800" dirty="0" smtClean="0"/>
              <a:t>Othón P. Blanco</a:t>
            </a:r>
            <a:r>
              <a:rPr lang="es-ES" sz="1800" dirty="0" smtClean="0"/>
              <a:t> </a:t>
            </a:r>
            <a:r>
              <a:rPr lang="es-ES" sz="1800" dirty="0"/>
              <a:t>con </a:t>
            </a:r>
            <a:r>
              <a:rPr lang="es-ES" sz="1800" dirty="0"/>
              <a:t>3</a:t>
            </a:r>
            <a:r>
              <a:rPr lang="es-ES" sz="1800" dirty="0" smtClean="0"/>
              <a:t> </a:t>
            </a:r>
            <a:r>
              <a:rPr lang="es-ES" sz="1800" dirty="0"/>
              <a:t>medios de impugnación. </a:t>
            </a:r>
            <a:endParaRPr lang="es-MX" sz="180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00537"/>
              </p:ext>
            </p:extLst>
          </p:nvPr>
        </p:nvGraphicFramePr>
        <p:xfrm>
          <a:off x="1294430" y="2472600"/>
          <a:ext cx="9404327" cy="406631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8412464"/>
                <a:gridCol w="991863"/>
              </a:tblGrid>
              <a:tr h="183678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Sujeto Obligado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>
                    <a:solidFill>
                      <a:srgbClr val="8600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Total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>
                    <a:solidFill>
                      <a:srgbClr val="86002D"/>
                    </a:solidFill>
                  </a:tcPr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Solidaridad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Benito Juárez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Othón P. Blanco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21592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Puerto Morelos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Comisión para la Juventud y el Deporte  de Quintana Roo 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Poder Judicial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Secretaría de Seguridad Ciudadana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Sistema para el Desarrollo Integral de la Familia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51780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Unidades de Asesoría, Apoyo Técnico, Jurídico y</a:t>
                      </a:r>
                      <a:r>
                        <a:rPr lang="es-MX" sz="1100" u="none" strike="noStrik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d</a:t>
                      </a:r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e Coordinación Adscritas al Gobernador del Estado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Fiscalía Especializada en Combate a</a:t>
                      </a:r>
                      <a:r>
                        <a:rPr lang="es-MX" sz="1100" u="none" strike="noStrike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 l</a:t>
                      </a:r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 Corrupción del Estado de Quintana Roo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Fiscalía General del Estado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Instituto Electoral de Quintana Roo</a:t>
                      </a:r>
                      <a:endParaRPr lang="pt-BR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Cozumel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Isla Mujeres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José María Morelos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Tulum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Poder Legislativo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Servicios Estatales de Salud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Universidad Autónoma del Estado de Quintana Roo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Universidad del Caribe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  <a:tr h="183678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Total General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39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84" marR="9184" marT="918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53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14E0E-3C8A-400D-B16B-0D6D0E971001}" type="datetime1">
              <a:rPr lang="es-MX" smtClean="0"/>
              <a:t>31/01/2024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Av. Othón P. Blanco entre Cozumel y Josefa Ortiz de Domínguez No. 66, Col. Barrio Bravo </a:t>
            </a:r>
            <a:r>
              <a:rPr lang="en-US"/>
              <a:t>Tel: (983)8323561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1660358" y="804735"/>
            <a:ext cx="88712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>
                <a:solidFill>
                  <a:srgbClr val="E7E6E6"/>
                </a:solidFill>
                <a:ea typeface="+mj-ea"/>
                <a:cs typeface="+mj-cs"/>
              </a:rPr>
              <a:t>Gráfica del mes de </a:t>
            </a:r>
            <a:r>
              <a:rPr lang="es-MX" sz="4400" dirty="0" smtClean="0">
                <a:solidFill>
                  <a:srgbClr val="E7E6E6"/>
                </a:solidFill>
                <a:ea typeface="+mj-ea"/>
                <a:cs typeface="+mj-cs"/>
              </a:rPr>
              <a:t>noviembre</a:t>
            </a:r>
            <a:r>
              <a:rPr lang="es-MX" sz="4400" dirty="0" smtClean="0">
                <a:solidFill>
                  <a:srgbClr val="E7E6E6"/>
                </a:solidFill>
                <a:ea typeface="+mj-ea"/>
                <a:cs typeface="+mj-cs"/>
              </a:rPr>
              <a:t>.</a:t>
            </a:r>
            <a:endParaRPr lang="es-MX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027816"/>
              </p:ext>
            </p:extLst>
          </p:nvPr>
        </p:nvGraphicFramePr>
        <p:xfrm>
          <a:off x="505326" y="2057400"/>
          <a:ext cx="10635916" cy="4451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9197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417094"/>
            <a:ext cx="10072048" cy="1705260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solidFill>
                  <a:srgbClr val="E9E5DC"/>
                </a:solidFill>
              </a:rPr>
              <a:t>En el mes </a:t>
            </a:r>
            <a:r>
              <a:rPr lang="es-MX" sz="2000" dirty="0" smtClean="0">
                <a:solidFill>
                  <a:srgbClr val="E9E5DC"/>
                </a:solidFill>
              </a:rPr>
              <a:t>de diciembre se </a:t>
            </a:r>
            <a:r>
              <a:rPr lang="es-MX" sz="2000" dirty="0">
                <a:solidFill>
                  <a:srgbClr val="E9E5DC"/>
                </a:solidFill>
              </a:rPr>
              <a:t>interpusieron un total de </a:t>
            </a:r>
            <a:r>
              <a:rPr lang="es-MX" sz="2000" dirty="0" smtClean="0">
                <a:solidFill>
                  <a:srgbClr val="E9E5DC"/>
                </a:solidFill>
              </a:rPr>
              <a:t>34</a:t>
            </a:r>
            <a:r>
              <a:rPr lang="es-MX" sz="2000" dirty="0" smtClean="0">
                <a:solidFill>
                  <a:srgbClr val="E9E5DC"/>
                </a:solidFill>
              </a:rPr>
              <a:t> </a:t>
            </a:r>
            <a:r>
              <a:rPr lang="es-MX" sz="2000" dirty="0">
                <a:solidFill>
                  <a:srgbClr val="E9E5DC"/>
                </a:solidFill>
              </a:rPr>
              <a:t>Recursos de Revisión. Los Sujetos Obligados más recurridos, fueron:  el Municipio de </a:t>
            </a:r>
            <a:r>
              <a:rPr lang="es-MX" sz="2000" dirty="0" smtClean="0">
                <a:solidFill>
                  <a:srgbClr val="E9E5DC"/>
                </a:solidFill>
              </a:rPr>
              <a:t>Solidaridad </a:t>
            </a:r>
            <a:r>
              <a:rPr lang="es-MX" sz="2000" dirty="0">
                <a:solidFill>
                  <a:srgbClr val="E9E5DC"/>
                </a:solidFill>
              </a:rPr>
              <a:t>con </a:t>
            </a:r>
            <a:r>
              <a:rPr lang="es-MX" sz="2000" dirty="0">
                <a:solidFill>
                  <a:srgbClr val="E9E5DC"/>
                </a:solidFill>
              </a:rPr>
              <a:t>8</a:t>
            </a:r>
            <a:r>
              <a:rPr lang="es-MX" sz="2000" dirty="0" smtClean="0">
                <a:solidFill>
                  <a:srgbClr val="E9E5DC"/>
                </a:solidFill>
              </a:rPr>
              <a:t> </a:t>
            </a:r>
            <a:r>
              <a:rPr lang="es-MX" sz="2000" dirty="0">
                <a:solidFill>
                  <a:srgbClr val="E9E5DC"/>
                </a:solidFill>
              </a:rPr>
              <a:t>medios de impugnación, seguido por </a:t>
            </a:r>
            <a:r>
              <a:rPr lang="es-MX" sz="2000" dirty="0" smtClean="0">
                <a:solidFill>
                  <a:srgbClr val="E9E5DC"/>
                </a:solidFill>
              </a:rPr>
              <a:t>la Fiscalía General del Estado </a:t>
            </a:r>
            <a:r>
              <a:rPr lang="es-MX" sz="2000" dirty="0" smtClean="0">
                <a:solidFill>
                  <a:srgbClr val="E9E5DC"/>
                </a:solidFill>
              </a:rPr>
              <a:t>con </a:t>
            </a:r>
            <a:r>
              <a:rPr lang="es-MX" sz="2000" dirty="0">
                <a:solidFill>
                  <a:srgbClr val="E9E5DC"/>
                </a:solidFill>
              </a:rPr>
              <a:t>5</a:t>
            </a:r>
            <a:r>
              <a:rPr lang="es-MX" sz="2000" dirty="0" smtClean="0">
                <a:solidFill>
                  <a:srgbClr val="E9E5DC"/>
                </a:solidFill>
              </a:rPr>
              <a:t> </a:t>
            </a:r>
            <a:r>
              <a:rPr lang="es-MX" sz="2000" dirty="0">
                <a:solidFill>
                  <a:srgbClr val="E9E5DC"/>
                </a:solidFill>
              </a:rPr>
              <a:t>medios de impugnación; y  en tercer lugar </a:t>
            </a:r>
            <a:r>
              <a:rPr lang="es-MX" sz="2000" dirty="0" smtClean="0">
                <a:solidFill>
                  <a:srgbClr val="E9E5DC"/>
                </a:solidFill>
              </a:rPr>
              <a:t>el Municipio de </a:t>
            </a:r>
            <a:r>
              <a:rPr lang="es-MX" sz="2000" dirty="0" smtClean="0">
                <a:solidFill>
                  <a:srgbClr val="E9E5DC"/>
                </a:solidFill>
              </a:rPr>
              <a:t>Benito Juárez y la Secretaría de </a:t>
            </a:r>
            <a:r>
              <a:rPr lang="es-MX" sz="2000" dirty="0" err="1" smtClean="0">
                <a:solidFill>
                  <a:srgbClr val="E9E5DC"/>
                </a:solidFill>
              </a:rPr>
              <a:t>Ecoligia</a:t>
            </a:r>
            <a:r>
              <a:rPr lang="es-MX" sz="2000" dirty="0" smtClean="0">
                <a:solidFill>
                  <a:srgbClr val="E9E5DC"/>
                </a:solidFill>
              </a:rPr>
              <a:t>  </a:t>
            </a:r>
            <a:r>
              <a:rPr lang="es-MX" sz="2000" dirty="0" smtClean="0">
                <a:solidFill>
                  <a:srgbClr val="E9E5DC"/>
                </a:solidFill>
              </a:rPr>
              <a:t>con 6 </a:t>
            </a:r>
            <a:r>
              <a:rPr lang="es-MX" sz="2000" dirty="0">
                <a:solidFill>
                  <a:srgbClr val="E9E5DC"/>
                </a:solidFill>
              </a:rPr>
              <a:t>medios de impugnación.</a:t>
            </a:r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7836"/>
              </p:ext>
            </p:extLst>
          </p:nvPr>
        </p:nvGraphicFramePr>
        <p:xfrm>
          <a:off x="1528011" y="2285994"/>
          <a:ext cx="9095873" cy="429528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561178"/>
                <a:gridCol w="1534695"/>
              </a:tblGrid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effectLst/>
                        </a:rPr>
                        <a:t>Sujeto Obligado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86002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effectLst/>
                        </a:rPr>
                        <a:t>Total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86002D"/>
                    </a:solidFill>
                  </a:tcPr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Agencia de Proyectos Estratégicos del Estado De Quintana Roo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Colegio de Bachilleres del Estado de Quintana Roo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Comisión Ejecutiva de Atención a Víctimas del Estado de Quintana Roo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Fiscalía General del Estado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Bacalar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Benito Juárez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Cozumel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Lázaro Cárdenas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Othón P. Blanco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Municipio de Solidaridad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Secretaría de Ecología y Medio Ambiente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Secretaría de Finanzas y Planeación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Universidad Autónoma del Estado de Quintana Roo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Universidad Intercultural Maya de Quintana Roo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Vip Servicios Aéreos Ejecutivos S.A. de C.V.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266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Total general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u="none" strike="noStrike" dirty="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34</a:t>
                      </a:r>
                      <a:endParaRPr lang="es-MX" sz="1100" b="0" i="0" u="none" strike="noStrike" dirty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2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44955-3F8E-47DE-8F66-843D984D1AA9}" type="datetime1">
              <a:rPr lang="es-MX" smtClean="0"/>
              <a:t>31/01/2024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Av. Othón P. Blanco entre Cozumel y Josefa Ortiz de Domínguez No. 66, Col. Barrio Bravo </a:t>
            </a:r>
            <a:r>
              <a:rPr lang="en-US"/>
              <a:t>Tel: (983)8323561</a:t>
            </a:r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042917" y="777440"/>
            <a:ext cx="9693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>
                <a:solidFill>
                  <a:srgbClr val="E7E6E6"/>
                </a:solidFill>
                <a:ea typeface="+mj-ea"/>
                <a:cs typeface="+mj-cs"/>
              </a:rPr>
              <a:t>Gráfica del mes de </a:t>
            </a:r>
            <a:r>
              <a:rPr lang="es-MX" sz="4400" dirty="0" smtClean="0">
                <a:solidFill>
                  <a:srgbClr val="E7E6E6"/>
                </a:solidFill>
                <a:ea typeface="+mj-ea"/>
                <a:cs typeface="+mj-cs"/>
              </a:rPr>
              <a:t>Diciembre</a:t>
            </a:r>
            <a:r>
              <a:rPr lang="es-MX" sz="4400" dirty="0" smtClean="0">
                <a:solidFill>
                  <a:srgbClr val="E7E6E6"/>
                </a:solidFill>
                <a:ea typeface="+mj-ea"/>
                <a:cs typeface="+mj-cs"/>
              </a:rPr>
              <a:t>.</a:t>
            </a:r>
            <a:endParaRPr lang="es-MX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358230"/>
              </p:ext>
            </p:extLst>
          </p:nvPr>
        </p:nvGraphicFramePr>
        <p:xfrm>
          <a:off x="984854" y="2197601"/>
          <a:ext cx="9809567" cy="452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3758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893727" y="723449"/>
            <a:ext cx="9890974" cy="1333951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000" dirty="0"/>
              <a:t>Durante el periodo que se informa, el Sujeto Obligado más recurrido en los medios de impugnación fueron: </a:t>
            </a:r>
            <a:r>
              <a:rPr lang="es-ES" sz="2000" dirty="0" smtClean="0"/>
              <a:t>el Municipio de Solidaridad, </a:t>
            </a:r>
            <a:r>
              <a:rPr lang="es-ES" sz="2000" dirty="0"/>
              <a:t>con un total de </a:t>
            </a:r>
            <a:r>
              <a:rPr lang="es-ES" sz="2000" dirty="0" smtClean="0"/>
              <a:t>48</a:t>
            </a:r>
            <a:r>
              <a:rPr lang="es-ES" sz="2000" dirty="0" smtClean="0"/>
              <a:t> </a:t>
            </a:r>
            <a:r>
              <a:rPr lang="es-ES" sz="2000" dirty="0"/>
              <a:t>recursos de revisión. Le siguió el Municipio de </a:t>
            </a:r>
            <a:r>
              <a:rPr lang="es-ES" sz="2000" dirty="0" smtClean="0"/>
              <a:t>Benito Juárez</a:t>
            </a:r>
            <a:r>
              <a:rPr lang="es-ES" sz="2000" dirty="0" smtClean="0"/>
              <a:t>, </a:t>
            </a:r>
            <a:r>
              <a:rPr lang="es-ES" sz="2000" dirty="0"/>
              <a:t>con </a:t>
            </a:r>
            <a:r>
              <a:rPr lang="es-ES" sz="2000" dirty="0" smtClean="0"/>
              <a:t>20</a:t>
            </a:r>
            <a:r>
              <a:rPr lang="es-ES" sz="2000" dirty="0" smtClean="0"/>
              <a:t> </a:t>
            </a:r>
            <a:r>
              <a:rPr lang="es-ES" sz="2000" dirty="0"/>
              <a:t>medios de impugnación, y </a:t>
            </a:r>
            <a:r>
              <a:rPr lang="es-ES" sz="2000" dirty="0" smtClean="0"/>
              <a:t>la Fiscalía General del Estado</a:t>
            </a:r>
            <a:r>
              <a:rPr lang="es-ES" sz="2000" dirty="0" smtClean="0"/>
              <a:t>, </a:t>
            </a:r>
            <a:r>
              <a:rPr lang="es-ES" sz="2000" dirty="0"/>
              <a:t>con </a:t>
            </a:r>
            <a:r>
              <a:rPr lang="es-ES" sz="2000" dirty="0" smtClean="0"/>
              <a:t>8 </a:t>
            </a:r>
            <a:r>
              <a:rPr lang="es-ES" sz="2000" dirty="0"/>
              <a:t>recursos de revisión. Todos estos casos fueron debidamente procesados por la Coordinación que informa.</a:t>
            </a:r>
            <a:endParaRPr lang="es-MX" sz="200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000302"/>
              </p:ext>
            </p:extLst>
          </p:nvPr>
        </p:nvGraphicFramePr>
        <p:xfrm>
          <a:off x="893728" y="2835275"/>
          <a:ext cx="98909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3587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Informe 2022">
  <a:themeElements>
    <a:clrScheme name="Personalizado 5">
      <a:dk1>
        <a:srgbClr val="FFFFFF"/>
      </a:dk1>
      <a:lt1>
        <a:sysClr val="window" lastClr="FFFFFF"/>
      </a:lt1>
      <a:dk2>
        <a:srgbClr val="575454"/>
      </a:dk2>
      <a:lt2>
        <a:srgbClr val="E7E6E6"/>
      </a:lt2>
      <a:accent1>
        <a:srgbClr val="A40A3E"/>
      </a:accent1>
      <a:accent2>
        <a:srgbClr val="A40A3E"/>
      </a:accent2>
      <a:accent3>
        <a:srgbClr val="DEDDDD"/>
      </a:accent3>
      <a:accent4>
        <a:srgbClr val="810B3B"/>
      </a:accent4>
      <a:accent5>
        <a:srgbClr val="B9A598"/>
      </a:accent5>
      <a:accent6>
        <a:srgbClr val="E8E2DF"/>
      </a:accent6>
      <a:hlink>
        <a:srgbClr val="CECCCC"/>
      </a:hlink>
      <a:folHlink>
        <a:srgbClr val="DEDDDD"/>
      </a:folHlink>
    </a:clrScheme>
    <a:fontScheme name="Personalizado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lores Informe 2022">
    <a:dk1>
      <a:sysClr val="windowText" lastClr="000000"/>
    </a:dk1>
    <a:lt1>
      <a:sysClr val="window" lastClr="FFFFFF"/>
    </a:lt1>
    <a:dk2>
      <a:srgbClr val="AEABAB"/>
    </a:dk2>
    <a:lt2>
      <a:srgbClr val="E7E6E6"/>
    </a:lt2>
    <a:accent1>
      <a:srgbClr val="D7CBC3"/>
    </a:accent1>
    <a:accent2>
      <a:srgbClr val="A40A3E"/>
    </a:accent2>
    <a:accent3>
      <a:srgbClr val="DEDDDD"/>
    </a:accent3>
    <a:accent4>
      <a:srgbClr val="810B3B"/>
    </a:accent4>
    <a:accent5>
      <a:srgbClr val="B9A598"/>
    </a:accent5>
    <a:accent6>
      <a:srgbClr val="E8E2DF"/>
    </a:accent6>
    <a:hlink>
      <a:srgbClr val="CECCCC"/>
    </a:hlink>
    <a:folHlink>
      <a:srgbClr val="DEDDDD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lores Informe 2022">
    <a:dk1>
      <a:sysClr val="windowText" lastClr="000000"/>
    </a:dk1>
    <a:lt1>
      <a:sysClr val="window" lastClr="FFFFFF"/>
    </a:lt1>
    <a:dk2>
      <a:srgbClr val="AEABAB"/>
    </a:dk2>
    <a:lt2>
      <a:srgbClr val="E7E6E6"/>
    </a:lt2>
    <a:accent1>
      <a:srgbClr val="D7CBC3"/>
    </a:accent1>
    <a:accent2>
      <a:srgbClr val="A40A3E"/>
    </a:accent2>
    <a:accent3>
      <a:srgbClr val="DEDDDD"/>
    </a:accent3>
    <a:accent4>
      <a:srgbClr val="810B3B"/>
    </a:accent4>
    <a:accent5>
      <a:srgbClr val="B9A598"/>
    </a:accent5>
    <a:accent6>
      <a:srgbClr val="E8E2DF"/>
    </a:accent6>
    <a:hlink>
      <a:srgbClr val="CECCCC"/>
    </a:hlink>
    <a:folHlink>
      <a:srgbClr val="DEDDDD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olores Informe 2022">
    <a:dk1>
      <a:sysClr val="windowText" lastClr="000000"/>
    </a:dk1>
    <a:lt1>
      <a:sysClr val="window" lastClr="FFFFFF"/>
    </a:lt1>
    <a:dk2>
      <a:srgbClr val="AEABAB"/>
    </a:dk2>
    <a:lt2>
      <a:srgbClr val="E7E6E6"/>
    </a:lt2>
    <a:accent1>
      <a:srgbClr val="D7CBC3"/>
    </a:accent1>
    <a:accent2>
      <a:srgbClr val="A40A3E"/>
    </a:accent2>
    <a:accent3>
      <a:srgbClr val="DEDDDD"/>
    </a:accent3>
    <a:accent4>
      <a:srgbClr val="810B3B"/>
    </a:accent4>
    <a:accent5>
      <a:srgbClr val="B9A598"/>
    </a:accent5>
    <a:accent6>
      <a:srgbClr val="E8E2DF"/>
    </a:accent6>
    <a:hlink>
      <a:srgbClr val="CECCCC"/>
    </a:hlink>
    <a:folHlink>
      <a:srgbClr val="DEDDDD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Informe 2022">
    <a:dk1>
      <a:sysClr val="windowText" lastClr="000000"/>
    </a:dk1>
    <a:lt1>
      <a:sysClr val="window" lastClr="FFFFFF"/>
    </a:lt1>
    <a:dk2>
      <a:srgbClr val="AEABAB"/>
    </a:dk2>
    <a:lt2>
      <a:srgbClr val="E7E6E6"/>
    </a:lt2>
    <a:accent1>
      <a:srgbClr val="D7CBC3"/>
    </a:accent1>
    <a:accent2>
      <a:srgbClr val="A40A3E"/>
    </a:accent2>
    <a:accent3>
      <a:srgbClr val="DEDDDD"/>
    </a:accent3>
    <a:accent4>
      <a:srgbClr val="810B3B"/>
    </a:accent4>
    <a:accent5>
      <a:srgbClr val="B9A598"/>
    </a:accent5>
    <a:accent6>
      <a:srgbClr val="E8E2DF"/>
    </a:accent6>
    <a:hlink>
      <a:srgbClr val="CECCCC"/>
    </a:hlink>
    <a:folHlink>
      <a:srgbClr val="DEDDDD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Informe 2022">
    <a:dk1>
      <a:sysClr val="windowText" lastClr="000000"/>
    </a:dk1>
    <a:lt1>
      <a:sysClr val="window" lastClr="FFFFFF"/>
    </a:lt1>
    <a:dk2>
      <a:srgbClr val="AEABAB"/>
    </a:dk2>
    <a:lt2>
      <a:srgbClr val="E7E6E6"/>
    </a:lt2>
    <a:accent1>
      <a:srgbClr val="D7CBC3"/>
    </a:accent1>
    <a:accent2>
      <a:srgbClr val="A40A3E"/>
    </a:accent2>
    <a:accent3>
      <a:srgbClr val="DEDDDD"/>
    </a:accent3>
    <a:accent4>
      <a:srgbClr val="810B3B"/>
    </a:accent4>
    <a:accent5>
      <a:srgbClr val="B9A598"/>
    </a:accent5>
    <a:accent6>
      <a:srgbClr val="E8E2DF"/>
    </a:accent6>
    <a:hlink>
      <a:srgbClr val="CECCCC"/>
    </a:hlink>
    <a:folHlink>
      <a:srgbClr val="DEDDDD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 Informe 2022</Template>
  <TotalTime>5330</TotalTime>
  <Words>841</Words>
  <Application>Microsoft Office PowerPoint</Application>
  <PresentationFormat>Panorámica</PresentationFormat>
  <Paragraphs>166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Montserrat</vt:lpstr>
      <vt:lpstr>Tema Informe 2022</vt:lpstr>
      <vt:lpstr>COORDINACIÓN JURÍDICA Y DE  PROTECCIÓN DE  DATOS PERSONALES  CUARTO INFORME TRIMESTRAL DEL AÑO 2023.</vt:lpstr>
      <vt:lpstr>Presentación de PowerPoint</vt:lpstr>
      <vt:lpstr>En el mes de Octubre se presentaron un total de 87 Recursos de Revisión. Los sujetos obligados que recibieron el mayor número de impugnaciones fueron los siguientes: el Municipio de Solidaridad, con 31 recursos interpuestos, seguido del Municipio de Benito Juárez, con 14 recursos impugnados, y en tercer lugar el Municipio de Bacalar, con 4 Recursos de Revisión presentados.</vt:lpstr>
      <vt:lpstr>Gráfica del mes de octubre.</vt:lpstr>
      <vt:lpstr>En el mes de noviembre se interpusieron un total de 39 Recursos de Revisión. Los sujetos obligados más recurridos fueron: el Municipio de Solidaridad con 9 medios de impugnación, seguido por el Municipio de Benito Juárez con 3 medios de impugnación; y en tercer lugar Municipio de Othón P. Blanco con 3 medios de impugnación. </vt:lpstr>
      <vt:lpstr>Presentación de PowerPoint</vt:lpstr>
      <vt:lpstr>En el mes de diciembre se interpusieron un total de 34 Recursos de Revisión. Los Sujetos Obligados más recurridos, fueron:  el Municipio de Solidaridad con 8 medios de impugnación, seguido por la Fiscalía General del Estado con 5 medios de impugnación; y  en tercer lugar el Municipio de Benito Juárez y la Secretaría de Ecoligia  con 6 medios de impugnación.</vt:lpstr>
      <vt:lpstr>Presentación de PowerPoint</vt:lpstr>
      <vt:lpstr>Durante el periodo que se informa, el Sujeto Obligado más recurrido en los medios de impugnación fueron: el Municipio de Solidaridad, con un total de 48 recursos de revisión. Le siguió el Municipio de Benito Juárez, con 20 medios de impugnación, y la Fiscalía General del Estado, con 8 recursos de revisión. Todos estos casos fueron debidamente procesados por la Coordinación que informa.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“CULTURA DE LA LEGALIDAD: RESPONSABILIDAD COMPARTIDA”  1. Medio de Impugnación en el Derecho de Acceso        a la Información: “Recurso de Revisión”. 2. Sanciones</dc:title>
  <dc:creator>Alejandra Buenfil</dc:creator>
  <cp:lastModifiedBy>Alejandra Buenfil</cp:lastModifiedBy>
  <cp:revision>360</cp:revision>
  <cp:lastPrinted>2018-05-22T20:27:10Z</cp:lastPrinted>
  <dcterms:created xsi:type="dcterms:W3CDTF">2015-03-30T14:22:21Z</dcterms:created>
  <dcterms:modified xsi:type="dcterms:W3CDTF">2024-01-31T23:46:30Z</dcterms:modified>
</cp:coreProperties>
</file>